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53" r:id="rId5"/>
    <p:sldId id="399" r:id="rId6"/>
    <p:sldId id="278" r:id="rId7"/>
    <p:sldId id="275" r:id="rId8"/>
    <p:sldId id="381" r:id="rId9"/>
    <p:sldId id="391" r:id="rId10"/>
    <p:sldId id="382" r:id="rId11"/>
    <p:sldId id="388" r:id="rId12"/>
    <p:sldId id="383" r:id="rId13"/>
    <p:sldId id="389" r:id="rId14"/>
    <p:sldId id="393" r:id="rId15"/>
    <p:sldId id="398" r:id="rId16"/>
    <p:sldId id="395" r:id="rId17"/>
    <p:sldId id="375" r:id="rId18"/>
    <p:sldId id="376" r:id="rId19"/>
    <p:sldId id="380" r:id="rId20"/>
  </p:sldIdLst>
  <p:sldSz cx="12192000" cy="6858000"/>
  <p:notesSz cx="6797675" cy="9982200"/>
  <p:embeddedFontLst>
    <p:embeddedFont>
      <p:font typeface="Berlin Type Office" panose="020B0502020203020204" pitchFamily="34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3">
          <p15:clr>
            <a:srgbClr val="A4A3A4"/>
          </p15:clr>
        </p15:guide>
        <p15:guide id="2" orient="horz" pos="412">
          <p15:clr>
            <a:srgbClr val="A4A3A4"/>
          </p15:clr>
        </p15:guide>
        <p15:guide id="3" pos="72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Priebsch" initials="AP" lastIdx="10" clrIdx="0">
    <p:extLst>
      <p:ext uri="{19B8F6BF-5375-455C-9EA6-DF929625EA0E}">
        <p15:presenceInfo xmlns:p15="http://schemas.microsoft.com/office/powerpoint/2012/main" userId="S-1-5-21-4005009281-3188833789-1630359143-1124" providerId="AD"/>
      </p:ext>
    </p:extLst>
  </p:cmAuthor>
  <p:cmAuthor id="2" name="Schreiber, Patricia" initials="SP" lastIdx="7" clrIdx="1">
    <p:extLst>
      <p:ext uri="{19B8F6BF-5375-455C-9EA6-DF929625EA0E}">
        <p15:presenceInfo xmlns:p15="http://schemas.microsoft.com/office/powerpoint/2012/main" userId="Schreiber, Patri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E4A"/>
    <a:srgbClr val="4F90CC"/>
    <a:srgbClr val="007256"/>
    <a:srgbClr val="006C31"/>
    <a:srgbClr val="005C2A"/>
    <a:srgbClr val="9BCFAF"/>
    <a:srgbClr val="F39300"/>
    <a:srgbClr val="004F9F"/>
    <a:srgbClr val="FFE70E"/>
    <a:srgbClr val="00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09" autoAdjust="0"/>
    <p:restoredTop sz="94643" autoAdjust="0"/>
  </p:normalViewPr>
  <p:slideViewPr>
    <p:cSldViewPr snapToGrid="0" showGuides="1">
      <p:cViewPr varScale="1">
        <p:scale>
          <a:sx n="89" d="100"/>
          <a:sy n="89" d="100"/>
        </p:scale>
        <p:origin x="120" y="576"/>
      </p:cViewPr>
      <p:guideLst>
        <p:guide orient="horz" pos="3893"/>
        <p:guide orient="horz" pos="412"/>
        <p:guide pos="72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2EA888-9F92-42AB-9415-B6E3F5F4ED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F5DB41-0BEC-4010-9CA0-8AED454E9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7BFB-2A27-47F3-B947-A09D1C09110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E2BD12-486A-4D97-9ADA-A8A4446BA9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3648E2-7AAA-4401-9098-0A2A99A558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0FE97-C1AE-456C-9C01-3EF6807CAC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7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77A6-9587-43D6-B330-8677C46BE97D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634D6-B28C-46F5-B708-C33B899E40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6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50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004F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81343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447" y="2066481"/>
            <a:ext cx="3138087" cy="1524444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3395" y="3776353"/>
            <a:ext cx="3138087" cy="2175185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397" y="1032584"/>
            <a:ext cx="2776135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6000" b="1">
                <a:solidFill>
                  <a:srgbClr val="F393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261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574" y="3963188"/>
            <a:ext cx="2651984" cy="714540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0"/>
            <a:ext cx="2651984" cy="1205345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8000" b="1">
                <a:solidFill>
                  <a:srgbClr val="E4042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2572" y="4598044"/>
            <a:ext cx="2651984" cy="1944997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Kreis 8"/>
          <p:cNvSpPr/>
          <p:nvPr userDrawn="1"/>
        </p:nvSpPr>
        <p:spPr>
          <a:xfrm rot="5400000">
            <a:off x="10572000" y="-1620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574" y="3963188"/>
            <a:ext cx="2651984" cy="714540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0"/>
            <a:ext cx="2651984" cy="1205345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8000" b="1">
                <a:solidFill>
                  <a:srgbClr val="004F9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2572" y="4598044"/>
            <a:ext cx="2651984" cy="1944997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Kreis 8"/>
          <p:cNvSpPr/>
          <p:nvPr userDrawn="1"/>
        </p:nvSpPr>
        <p:spPr>
          <a:xfrm rot="5400000">
            <a:off x="10572000" y="-1620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574" y="3963188"/>
            <a:ext cx="2651984" cy="714540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0"/>
            <a:ext cx="2651984" cy="1205345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8000" b="1">
                <a:solidFill>
                  <a:srgbClr val="E4042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2572" y="4598044"/>
            <a:ext cx="2651984" cy="1944997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Kreis 8"/>
          <p:cNvSpPr/>
          <p:nvPr userDrawn="1"/>
        </p:nvSpPr>
        <p:spPr>
          <a:xfrm rot="5400000">
            <a:off x="10572000" y="-1620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3" y="0"/>
            <a:ext cx="8134353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6" y="1995488"/>
            <a:ext cx="5057140" cy="143351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1" y="2024063"/>
            <a:ext cx="3156806" cy="3889375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756359"/>
            <a:ext cx="4077501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334548" y="4523455"/>
            <a:ext cx="4669089" cy="4669089"/>
          </a:xfrm>
          <a:prstGeom prst="pie">
            <a:avLst>
              <a:gd name="adj1" fmla="val 0"/>
              <a:gd name="adj2" fmla="val 5401337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3" y="0"/>
            <a:ext cx="8134353" cy="6858000"/>
          </a:xfrm>
          <a:prstGeom prst="rect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6" y="1995488"/>
            <a:ext cx="5057140" cy="143351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1" y="2024063"/>
            <a:ext cx="3156806" cy="3889375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756359"/>
            <a:ext cx="4077501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334548" y="4523455"/>
            <a:ext cx="4669089" cy="4669089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3" y="0"/>
            <a:ext cx="8134353" cy="6858000"/>
          </a:xfrm>
          <a:prstGeom prst="rect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6" y="1995488"/>
            <a:ext cx="5057140" cy="143351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1" y="2024063"/>
            <a:ext cx="3156806" cy="388937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756359"/>
            <a:ext cx="4077501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334548" y="4523455"/>
            <a:ext cx="4669089" cy="4669089"/>
          </a:xfrm>
          <a:prstGeom prst="pie">
            <a:avLst>
              <a:gd name="adj1" fmla="val 0"/>
              <a:gd name="adj2" fmla="val 5401337"/>
            </a:avLst>
          </a:prstGeom>
          <a:solidFill>
            <a:srgbClr val="9BC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4F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9058564" y="369504"/>
            <a:ext cx="2880000" cy="2880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9058564" y="369504"/>
            <a:ext cx="2880000" cy="2880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1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9058564" y="369504"/>
            <a:ext cx="2880000" cy="2880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0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Kreis 6"/>
          <p:cNvSpPr/>
          <p:nvPr userDrawn="1"/>
        </p:nvSpPr>
        <p:spPr>
          <a:xfrm>
            <a:off x="8764810" y="-142970"/>
            <a:ext cx="3427190" cy="342719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8764804" y="0"/>
            <a:ext cx="3427057" cy="159027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Kreis 6"/>
          <p:cNvSpPr/>
          <p:nvPr userDrawn="1"/>
        </p:nvSpPr>
        <p:spPr>
          <a:xfrm>
            <a:off x="8764810" y="-142970"/>
            <a:ext cx="3427190" cy="342719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8764804" y="0"/>
            <a:ext cx="3427057" cy="1590279"/>
          </a:xfrm>
          <a:prstGeom prst="rect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5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7" name="Kreis 6"/>
          <p:cNvSpPr/>
          <p:nvPr userDrawn="1"/>
        </p:nvSpPr>
        <p:spPr>
          <a:xfrm>
            <a:off x="8764810" y="-142970"/>
            <a:ext cx="3427190" cy="342719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8764804" y="0"/>
            <a:ext cx="3427057" cy="1590279"/>
          </a:xfrm>
          <a:prstGeom prst="rect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172573" y="3427191"/>
            <a:ext cx="2651983" cy="15243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0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54D2-58D1-4180-8050-025C60C150C3}" type="datetime1">
              <a:rPr lang="de-DE" smtClean="0"/>
              <a:t>20.05.2022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24064"/>
            <a:ext cx="5255684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637E-DC43-499B-A01A-9C2C4E5DC7E7}" type="datetime1">
              <a:rPr lang="de-DE" smtClean="0"/>
              <a:t>20.05.2022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8616" y="2024064"/>
            <a:ext cx="5254096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025" y="667859"/>
            <a:ext cx="4865687" cy="108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7025" y="2024064"/>
            <a:ext cx="4865687" cy="388937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770D616-8F5C-4818-9683-51B82A582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24064"/>
            <a:ext cx="5448300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558A-EFA4-43EE-821F-8B48D42D485C}" type="datetime1">
              <a:rPr lang="de-DE" smtClean="0"/>
              <a:t>20.05.2022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F0F5103F-E3A3-4D5B-A739-18DD3F45D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7933" y="2063751"/>
            <a:ext cx="4794780" cy="360362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1"/>
            <a:ext cx="12192001" cy="231584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2920811"/>
            <a:ext cx="10895013" cy="1008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380C4-972A-466C-9BBA-9FEB2F7540A1}" type="datetime1">
              <a:rPr lang="de-DE" smtClean="0"/>
              <a:t>20.05.2022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4257676"/>
            <a:ext cx="10895012" cy="1655764"/>
          </a:xfrm>
        </p:spPr>
        <p:txBody>
          <a:bodyPr numCol="2" spcCol="28800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FA2C-829E-4293-A2B5-679F7756C3FF}" type="datetime1">
              <a:rPr lang="de-DE" smtClean="0"/>
              <a:t>20.05.2022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 und Datum &lt; Titel der Präsentation (Eingabe über "Einfügen &gt; Kopf- und Fußzeile")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A1A5BC-4B3E-4471-B5A1-241BA355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5815A-3AA0-45EB-AC28-40A7EE94F7BF}" type="datetime1">
              <a:rPr lang="de-DE" smtClean="0"/>
              <a:t>20.05.2022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9EFE6A-1403-4906-BD2F-08A1976E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7E6EE12-0E14-4C4E-A47E-A46E922C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2BF801-7DBB-412B-A331-7A1DADC3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46FA-D26B-443A-915F-4F011EB21091}" type="datetime1">
              <a:rPr lang="de-DE" smtClean="0"/>
              <a:t>20.05.2022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57C5F2-4E6C-4DF3-A256-A51CB88E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0829A1-84BE-4323-8A58-BA6C669B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1570357"/>
          </a:xfrm>
        </p:spPr>
        <p:txBody>
          <a:bodyPr/>
          <a:lstStyle>
            <a:lvl1pPr>
              <a:buSzPct val="110000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9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157035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2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10" name="Kreis 9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lang="en-US" sz="3600" cap="all" baseline="0" dirty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E404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699" y="667859"/>
            <a:ext cx="1089501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2024064"/>
            <a:ext cx="10895013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4273" y="6429989"/>
            <a:ext cx="815976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2DFA2C-829E-4293-A2B5-679F7756C3FF}" type="datetime1">
              <a:rPr lang="de-DE" smtClean="0"/>
              <a:t>20.05.2022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29989"/>
            <a:ext cx="8618220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Ort und Datum &lt; Titel der Präsentation (Eingabe über "Einfügen &gt; Kopf- und Fußzeile")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699" y="6429989"/>
            <a:ext cx="640773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5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23" r:id="rId4"/>
    <p:sldLayoutId id="2147483724" r:id="rId5"/>
    <p:sldLayoutId id="2147483714" r:id="rId6"/>
    <p:sldLayoutId id="2147483725" r:id="rId7"/>
    <p:sldLayoutId id="2147483726" r:id="rId8"/>
    <p:sldLayoutId id="2147483661" r:id="rId9"/>
    <p:sldLayoutId id="2147483727" r:id="rId10"/>
    <p:sldLayoutId id="2147483728" r:id="rId11"/>
    <p:sldLayoutId id="2147483729" r:id="rId12"/>
    <p:sldLayoutId id="2147483671" r:id="rId13"/>
    <p:sldLayoutId id="2147483702" r:id="rId14"/>
    <p:sldLayoutId id="2147483730" r:id="rId15"/>
    <p:sldLayoutId id="2147483731" r:id="rId16"/>
    <p:sldLayoutId id="2147483703" r:id="rId17"/>
    <p:sldLayoutId id="2147483732" r:id="rId18"/>
    <p:sldLayoutId id="2147483733" r:id="rId19"/>
    <p:sldLayoutId id="2147483672" r:id="rId20"/>
    <p:sldLayoutId id="2147483735" r:id="rId21"/>
    <p:sldLayoutId id="2147483747" r:id="rId22"/>
    <p:sldLayoutId id="2147483736" r:id="rId23"/>
    <p:sldLayoutId id="2147483737" r:id="rId24"/>
    <p:sldLayoutId id="2147483738" r:id="rId25"/>
    <p:sldLayoutId id="2147483662" r:id="rId26"/>
    <p:sldLayoutId id="2147483668" r:id="rId27"/>
    <p:sldLayoutId id="2147483669" r:id="rId28"/>
    <p:sldLayoutId id="2147483682" r:id="rId29"/>
    <p:sldLayoutId id="2147483670" r:id="rId30"/>
    <p:sldLayoutId id="2147483709" r:id="rId31"/>
    <p:sldLayoutId id="2147483666" r:id="rId32"/>
    <p:sldLayoutId id="2147483667" r:id="rId33"/>
    <p:sldLayoutId id="2147483739" r:id="rId34"/>
    <p:sldLayoutId id="2147483715" r:id="rId35"/>
    <p:sldLayoutId id="2147483740" r:id="rId36"/>
    <p:sldLayoutId id="2147483717" r:id="rId37"/>
    <p:sldLayoutId id="2147483720" r:id="rId38"/>
    <p:sldLayoutId id="2147483741" r:id="rId39"/>
    <p:sldLayoutId id="2147483719" r:id="rId40"/>
    <p:sldLayoutId id="2147483742" r:id="rId41"/>
    <p:sldLayoutId id="2147483746" r:id="rId42"/>
    <p:sldLayoutId id="2147483721" r:id="rId43"/>
    <p:sldLayoutId id="2147483718" r:id="rId44"/>
    <p:sldLayoutId id="2147483743" r:id="rId45"/>
    <p:sldLayoutId id="2147483744" r:id="rId46"/>
    <p:sldLayoutId id="2147483745" r:id="rId47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de-DE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7271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1" orient="horz" pos="1275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lin.de/sen/bjf/" TargetMode="External"/><Relationship Id="rId2" Type="http://schemas.openxmlformats.org/officeDocument/2006/relationships/hyperlink" Target="http://www.osz-berlin.online/" TargetMode="Externa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berlinsguteerziehung.de/" TargetMode="External"/><Relationship Id="rId4" Type="http://schemas.openxmlformats.org/officeDocument/2006/relationships/hyperlink" Target="http://www.jba-berlin.d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embed/ct62ZQkKABA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youtube.com/watch?v=ct62ZQkKA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Berliner Oberstufenzentren</a:t>
            </a:r>
            <a:br>
              <a:rPr lang="de-DE" dirty="0" smtClean="0"/>
            </a:br>
            <a:r>
              <a:rPr lang="de-DE" dirty="0" smtClean="0"/>
              <a:t>- weil für Dich alles drin ist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Name des </a:t>
            </a:r>
            <a:r>
              <a:rPr lang="de-DE" dirty="0" smtClean="0"/>
              <a:t>Sprechers</a:t>
            </a:r>
          </a:p>
          <a:p>
            <a:r>
              <a:rPr lang="de-DE" dirty="0" smtClean="0"/>
              <a:t>Veranstaltungsort </a:t>
            </a:r>
            <a:r>
              <a:rPr lang="de-DE" dirty="0"/>
              <a:t>und </a:t>
            </a:r>
            <a:r>
              <a:rPr lang="de-DE" dirty="0" smtClean="0"/>
              <a:t>Datum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50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 oder Fachabitur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6677025" y="1312189"/>
            <a:ext cx="4865687" cy="3889375"/>
          </a:xfrm>
        </p:spPr>
        <p:txBody>
          <a:bodyPr/>
          <a:lstStyle/>
          <a:p>
            <a:pPr marL="0" lvl="0" indent="0">
              <a:buNone/>
            </a:pPr>
            <a:r>
              <a:rPr lang="de-DE" dirty="0">
                <a:solidFill>
                  <a:srgbClr val="FF0000"/>
                </a:solidFill>
              </a:rPr>
              <a:t>Berufliches Gymnasium</a:t>
            </a:r>
          </a:p>
          <a:p>
            <a:pPr lvl="1">
              <a:buClr>
                <a:schemeClr val="accent1"/>
              </a:buClr>
            </a:pPr>
            <a:r>
              <a:rPr lang="de-DE" dirty="0" smtClean="0">
                <a:solidFill>
                  <a:prstClr val="black"/>
                </a:solidFill>
              </a:rPr>
              <a:t>Kombination </a:t>
            </a:r>
            <a:r>
              <a:rPr lang="de-DE" dirty="0">
                <a:solidFill>
                  <a:prstClr val="black"/>
                </a:solidFill>
              </a:rPr>
              <a:t>von </a:t>
            </a:r>
            <a:r>
              <a:rPr lang="de-DE" dirty="0"/>
              <a:t>beruflichen und </a:t>
            </a:r>
            <a:r>
              <a:rPr lang="de-DE" dirty="0" smtClean="0"/>
              <a:t>allgemeinbildenden Fächern</a:t>
            </a:r>
            <a:endParaRPr lang="de-DE" dirty="0"/>
          </a:p>
          <a:p>
            <a:pPr lvl="1">
              <a:buClr>
                <a:schemeClr val="accent1"/>
              </a:buClr>
            </a:pPr>
            <a:r>
              <a:rPr lang="de-DE" dirty="0">
                <a:solidFill>
                  <a:prstClr val="black"/>
                </a:solidFill>
              </a:rPr>
              <a:t>Gezielte Vorbereitung auf Studium und Beruf</a:t>
            </a:r>
          </a:p>
          <a:p>
            <a:pPr lvl="1">
              <a:buClr>
                <a:schemeClr val="accent1"/>
              </a:buClr>
            </a:pPr>
            <a:r>
              <a:rPr lang="de-DE" dirty="0">
                <a:solidFill>
                  <a:prstClr val="black"/>
                </a:solidFill>
              </a:rPr>
              <a:t>In 3 Jahren zum </a:t>
            </a:r>
            <a:r>
              <a:rPr lang="de-DE" dirty="0" smtClean="0">
                <a:solidFill>
                  <a:prstClr val="black"/>
                </a:solidFill>
              </a:rPr>
              <a:t>Abitur </a:t>
            </a:r>
            <a:r>
              <a:rPr lang="de-DE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alle Fächer an allen Unis studierbar</a:t>
            </a:r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>
                <a:solidFill>
                  <a:srgbClr val="FF0000"/>
                </a:solidFill>
              </a:rPr>
              <a:t>Fachoberschule (FOS)</a:t>
            </a:r>
          </a:p>
          <a:p>
            <a:pPr lvl="1">
              <a:buClr>
                <a:schemeClr val="accent1"/>
              </a:buClr>
            </a:pPr>
            <a:r>
              <a:rPr lang="de-DE" dirty="0">
                <a:solidFill>
                  <a:prstClr val="black"/>
                </a:solidFill>
              </a:rPr>
              <a:t>Fachabitur in 1 oder 2 Jahren möglich </a:t>
            </a:r>
          </a:p>
          <a:p>
            <a:pPr lvl="1">
              <a:buClr>
                <a:schemeClr val="accent1"/>
              </a:buClr>
            </a:pPr>
            <a:r>
              <a:rPr lang="de-DE" dirty="0" smtClean="0">
                <a:solidFill>
                  <a:prstClr val="black"/>
                </a:solidFill>
              </a:rPr>
              <a:t>Dauer: in </a:t>
            </a:r>
            <a:r>
              <a:rPr lang="de-DE" dirty="0">
                <a:solidFill>
                  <a:prstClr val="black"/>
                </a:solidFill>
              </a:rPr>
              <a:t>3 </a:t>
            </a:r>
            <a:r>
              <a:rPr lang="de-DE" dirty="0" smtClean="0">
                <a:solidFill>
                  <a:prstClr val="black"/>
                </a:solidFill>
              </a:rPr>
              <a:t>Jahren zum Abitur</a:t>
            </a:r>
            <a:endParaRPr lang="de-DE" dirty="0">
              <a:solidFill>
                <a:prstClr val="black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de-DE" dirty="0" smtClean="0">
                <a:solidFill>
                  <a:prstClr val="black"/>
                </a:solidFill>
              </a:rPr>
              <a:t>Praxisbezug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>
                <a:solidFill>
                  <a:srgbClr val="FF0000"/>
                </a:solidFill>
              </a:rPr>
              <a:t>Berufsoberschule (BOS)</a:t>
            </a:r>
          </a:p>
          <a:p>
            <a:pPr lvl="1">
              <a:buClr>
                <a:schemeClr val="accent1"/>
              </a:buClr>
            </a:pPr>
            <a:r>
              <a:rPr lang="de-DE" dirty="0">
                <a:solidFill>
                  <a:prstClr val="black"/>
                </a:solidFill>
              </a:rPr>
              <a:t>Nach Berufsausbildung Abitur in 2 Jahren</a:t>
            </a:r>
          </a:p>
          <a:p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6677025" y="1312189"/>
            <a:ext cx="4865687" cy="3889375"/>
          </a:xfrm>
        </p:spPr>
        <p:txBody>
          <a:bodyPr/>
          <a:lstStyle/>
          <a:p>
            <a:pPr marL="0" lv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Fachschule</a:t>
            </a:r>
          </a:p>
          <a:p>
            <a:pPr marL="0" lv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de-DE" dirty="0" smtClean="0"/>
              <a:t>Wer einen Berufsabschluss hat, kann sich am OSZ weiterbilden – z.B. zum/zur Betriebswirt/in oder zum/zur </a:t>
            </a:r>
            <a:r>
              <a:rPr lang="de-DE" dirty="0"/>
              <a:t>T</a:t>
            </a:r>
            <a:r>
              <a:rPr lang="de-DE" dirty="0" smtClean="0"/>
              <a:t>echniker/in </a:t>
            </a:r>
          </a:p>
          <a:p>
            <a:pPr marL="0" lvl="0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Erzieher/in-Ausbildung</a:t>
            </a:r>
          </a:p>
          <a:p>
            <a:pPr marL="0" lv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de-DE" dirty="0" smtClean="0">
                <a:solidFill>
                  <a:prstClr val="black"/>
                </a:solidFill>
              </a:rPr>
              <a:t>vollschulische oder berufsbegleitende </a:t>
            </a:r>
            <a:r>
              <a:rPr lang="de-DE" dirty="0">
                <a:solidFill>
                  <a:prstClr val="black"/>
                </a:solidFill>
              </a:rPr>
              <a:t>Ausbildung </a:t>
            </a:r>
            <a:r>
              <a:rPr lang="de-DE" dirty="0" smtClean="0">
                <a:solidFill>
                  <a:prstClr val="black"/>
                </a:solidFill>
              </a:rPr>
              <a:t>möglich</a:t>
            </a:r>
          </a:p>
          <a:p>
            <a:pPr lvl="1">
              <a:buClr>
                <a:srgbClr val="FF0000"/>
              </a:buClr>
            </a:pPr>
            <a:endParaRPr lang="de-DE" dirty="0" smtClean="0">
              <a:solidFill>
                <a:prstClr val="black"/>
              </a:solidFill>
            </a:endParaRPr>
          </a:p>
          <a:p>
            <a:pPr lvl="1">
              <a:buClr>
                <a:srgbClr val="FF0000"/>
              </a:buClr>
            </a:pPr>
            <a:r>
              <a:rPr lang="de-DE" dirty="0" smtClean="0">
                <a:solidFill>
                  <a:prstClr val="black"/>
                </a:solidFill>
              </a:rPr>
              <a:t>Voraussetzungen</a:t>
            </a:r>
            <a:r>
              <a:rPr lang="de-DE" dirty="0" smtClean="0">
                <a:solidFill>
                  <a:prstClr val="black"/>
                </a:solidFill>
              </a:rPr>
              <a:t>:</a:t>
            </a:r>
          </a:p>
          <a:p>
            <a:pPr lvl="2">
              <a:buClr>
                <a:srgbClr val="FF0000"/>
              </a:buClr>
            </a:pPr>
            <a:r>
              <a:rPr lang="de-DE" dirty="0">
                <a:solidFill>
                  <a:prstClr val="black"/>
                </a:solidFill>
              </a:rPr>
              <a:t>Abitur + 8 Wochen Praktikum </a:t>
            </a:r>
            <a:r>
              <a:rPr lang="de-DE" b="1" dirty="0">
                <a:solidFill>
                  <a:prstClr val="black"/>
                </a:solidFill>
              </a:rPr>
              <a:t>oder</a:t>
            </a:r>
            <a:endParaRPr lang="de-DE" b="1" dirty="0">
              <a:solidFill>
                <a:srgbClr val="FF0000"/>
              </a:solidFill>
            </a:endParaRPr>
          </a:p>
          <a:p>
            <a:pPr lvl="2">
              <a:buClr>
                <a:srgbClr val="FF0000"/>
              </a:buClr>
            </a:pPr>
            <a:r>
              <a:rPr lang="de-DE" dirty="0">
                <a:solidFill>
                  <a:prstClr val="black"/>
                </a:solidFill>
              </a:rPr>
              <a:t>MSA + abgeschl. Berufsausbildung </a:t>
            </a:r>
            <a:r>
              <a:rPr lang="de-DE" b="1" dirty="0">
                <a:solidFill>
                  <a:prstClr val="black"/>
                </a:solidFill>
              </a:rPr>
              <a:t>oder</a:t>
            </a:r>
            <a:r>
              <a:rPr lang="de-DE" dirty="0">
                <a:solidFill>
                  <a:prstClr val="black"/>
                </a:solidFill>
              </a:rPr>
              <a:t> </a:t>
            </a:r>
          </a:p>
          <a:p>
            <a:pPr lvl="2">
              <a:buClr>
                <a:srgbClr val="FF0000"/>
              </a:buClr>
            </a:pPr>
            <a:r>
              <a:rPr lang="de-DE" dirty="0">
                <a:solidFill>
                  <a:prstClr val="black"/>
                </a:solidFill>
              </a:rPr>
              <a:t>Fachhochschulreife</a:t>
            </a:r>
          </a:p>
          <a:p>
            <a:pPr marL="177800" lvl="1" indent="0">
              <a:buClr>
                <a:schemeClr val="accent1"/>
              </a:buClr>
              <a:buNone/>
            </a:pP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04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Berufsschulen mit sonderpädagogischen Aufgaben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de-DE" dirty="0"/>
              <a:t>Für Schüler/innen mit einem Förderbedarf stehen vier Berufsschulen zur Verfügung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Geboten </a:t>
            </a:r>
            <a:r>
              <a:rPr lang="de-DE" dirty="0"/>
              <a:t>werden individuelle Berufsvorbereitung und duale Ausbildung in anerkannten und theoriereduzierten Berufen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Ziel </a:t>
            </a:r>
            <a:r>
              <a:rPr lang="de-DE" dirty="0"/>
              <a:t>ist es, Schüler/innen in </a:t>
            </a:r>
            <a:r>
              <a:rPr lang="de-DE"/>
              <a:t>Erwerbstätigkeit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zu </a:t>
            </a:r>
            <a:r>
              <a:rPr lang="de-DE" dirty="0"/>
              <a:t>vermitteln</a:t>
            </a:r>
          </a:p>
          <a:p>
            <a:pPr>
              <a:buClr>
                <a:srgbClr val="FF0000"/>
              </a:buClr>
            </a:pPr>
            <a:endParaRPr lang="de-DE" dirty="0" smtClean="0"/>
          </a:p>
          <a:p>
            <a:pPr>
              <a:buClr>
                <a:srgbClr val="FF0000"/>
              </a:buClr>
            </a:pPr>
            <a:r>
              <a:rPr lang="de-DE" dirty="0" smtClean="0"/>
              <a:t>zudem </a:t>
            </a:r>
            <a:r>
              <a:rPr lang="de-DE" dirty="0"/>
              <a:t>sind Schulabschlüsse (BBR, </a:t>
            </a:r>
            <a:r>
              <a:rPr lang="de-DE" dirty="0" err="1"/>
              <a:t>eBBR</a:t>
            </a:r>
            <a:r>
              <a:rPr lang="de-DE" dirty="0"/>
              <a:t> und MSA) möglich</a:t>
            </a:r>
          </a:p>
          <a:p>
            <a:pPr>
              <a:buClr>
                <a:srgbClr val="FF0000"/>
              </a:buClr>
            </a:pPr>
            <a:endParaRPr lang="de-DE" dirty="0"/>
          </a:p>
          <a:p>
            <a:pPr marL="0" indent="0">
              <a:buClr>
                <a:srgbClr val="FF0000"/>
              </a:buClr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 und Datum &lt; Titel der Präsentation (Eingabe über "Einfügen &gt; Kopf- und Fußzeile")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96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CCC6C-A034-457F-8ADC-A8532B6A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kann ich mein Kind am OSZ anmelden?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F59655-1205-4EE2-BD43-0B2AD0941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Schule</a:t>
            </a:r>
          </a:p>
          <a:p>
            <a:pPr marL="0" indent="0">
              <a:buNone/>
            </a:pPr>
            <a:endParaRPr lang="de-DE" b="1" dirty="0"/>
          </a:p>
          <a:p>
            <a:pPr lvl="1">
              <a:buClr>
                <a:srgbClr val="FF0000"/>
              </a:buClr>
            </a:pPr>
            <a:r>
              <a:rPr lang="de-DE" dirty="0"/>
              <a:t>Lehrkräfte an der Schule der </a:t>
            </a:r>
            <a:br>
              <a:rPr lang="de-DE" dirty="0"/>
            </a:br>
            <a:r>
              <a:rPr lang="de-DE" dirty="0"/>
              <a:t>BSO-Teams/Tandems ansprechen</a:t>
            </a:r>
          </a:p>
          <a:p>
            <a:pPr lvl="1">
              <a:buClr>
                <a:srgbClr val="FF0000"/>
              </a:buClr>
            </a:pPr>
            <a:endParaRPr lang="de-DE" dirty="0"/>
          </a:p>
          <a:p>
            <a:pPr marL="0" indent="0">
              <a:buClr>
                <a:srgbClr val="FF0000"/>
              </a:buClr>
              <a:buNone/>
            </a:pPr>
            <a:r>
              <a:rPr lang="de-DE" b="1" dirty="0" smtClean="0"/>
              <a:t>Jugendberufsagentur</a:t>
            </a:r>
          </a:p>
          <a:p>
            <a:pPr marL="0" indent="0">
              <a:buClr>
                <a:srgbClr val="FF0000"/>
              </a:buClr>
              <a:buNone/>
            </a:pPr>
            <a:endParaRPr lang="de-DE" b="1" dirty="0"/>
          </a:p>
          <a:p>
            <a:pPr lvl="1">
              <a:buClr>
                <a:srgbClr val="FF0000"/>
              </a:buClr>
            </a:pPr>
            <a:r>
              <a:rPr lang="de-DE" dirty="0"/>
              <a:t>für Jugendliche bis 25 Jahre, </a:t>
            </a:r>
            <a:br>
              <a:rPr lang="de-DE" dirty="0"/>
            </a:br>
            <a:r>
              <a:rPr lang="de-DE" dirty="0"/>
              <a:t>die nicht mehr zur Schule gehen</a:t>
            </a:r>
          </a:p>
          <a:p>
            <a:pPr marL="177800" lvl="1" indent="0">
              <a:buClr>
                <a:srgbClr val="FF0000"/>
              </a:buClr>
              <a:buNone/>
            </a:pPr>
            <a:endParaRPr lang="de-DE" dirty="0" smtClean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3" b="20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www.osz-berlin.online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hlinkClick r:id="rId3"/>
              </a:rPr>
              <a:t>www.berlin.de/sen/bjf/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hlinkClick r:id="rId4"/>
              </a:rPr>
              <a:t>www.jba-berlin.de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hlinkClick r:id="rId5"/>
              </a:rPr>
              <a:t>www.berlinsguteerziehung.de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2668259"/>
          </a:xfrm>
        </p:spPr>
        <p:txBody>
          <a:bodyPr/>
          <a:lstStyle/>
          <a:p>
            <a:r>
              <a:rPr lang="de-DE" b="1" dirty="0"/>
              <a:t>Vorname Zuname</a:t>
            </a:r>
          </a:p>
          <a:p>
            <a:r>
              <a:rPr lang="de-DE" dirty="0"/>
              <a:t>Senatsverwaltung für Bildung, Jugend und Familie</a:t>
            </a:r>
          </a:p>
          <a:p>
            <a:r>
              <a:rPr lang="de-DE" dirty="0"/>
              <a:t>Bernhard-Weiß-Straße 6</a:t>
            </a:r>
          </a:p>
          <a:p>
            <a:r>
              <a:rPr lang="de-DE" dirty="0"/>
              <a:t>10178 Berlin</a:t>
            </a:r>
          </a:p>
          <a:p>
            <a:endParaRPr lang="de-DE" dirty="0"/>
          </a:p>
          <a:p>
            <a:r>
              <a:rPr lang="de-DE" dirty="0"/>
              <a:t>Telefon 030 </a:t>
            </a:r>
            <a:r>
              <a:rPr lang="de-DE" dirty="0" smtClean="0"/>
              <a:t>90227-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6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9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4" name="Grafik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1" y="181770"/>
            <a:ext cx="11295513" cy="5228216"/>
          </a:xfrm>
          <a:prstGeom prst="rect">
            <a:avLst/>
          </a:prstGeom>
        </p:spPr>
      </p:pic>
      <p:sp>
        <p:nvSpPr>
          <p:cNvPr id="6" name="Textfeld 5">
            <a:hlinkClick r:id="rId4"/>
          </p:cNvPr>
          <p:cNvSpPr txBox="1"/>
          <p:nvPr/>
        </p:nvSpPr>
        <p:spPr>
          <a:xfrm>
            <a:off x="527501" y="5766099"/>
            <a:ext cx="407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hlinkClick r:id="rId2"/>
              </a:rPr>
              <a:t>Video starten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8679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9B404-DE99-46E6-B9E3-F906EFFD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86" y="286221"/>
            <a:ext cx="4865687" cy="1080000"/>
          </a:xfrm>
        </p:spPr>
        <p:txBody>
          <a:bodyPr/>
          <a:lstStyle/>
          <a:p>
            <a:r>
              <a:rPr lang="de-DE" dirty="0"/>
              <a:t>Das System OSZ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8D293A-FA74-427B-882C-E1C58F2C2D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50947" y="925158"/>
            <a:ext cx="6727114" cy="451494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de-DE" dirty="0" smtClean="0"/>
              <a:t>46 </a:t>
            </a:r>
            <a:r>
              <a:rPr lang="de-DE" dirty="0"/>
              <a:t>Oberstufenzentren (OSZ</a:t>
            </a:r>
            <a:r>
              <a:rPr lang="de-DE" dirty="0" smtClean="0"/>
              <a:t>) berlinweit</a:t>
            </a:r>
            <a:br>
              <a:rPr lang="de-DE" dirty="0" smtClean="0"/>
            </a:br>
            <a:endParaRPr lang="de-DE" dirty="0" smtClean="0"/>
          </a:p>
          <a:p>
            <a:pPr>
              <a:buClr>
                <a:schemeClr val="accent1"/>
              </a:buClr>
            </a:pPr>
            <a:r>
              <a:rPr lang="de-DE" dirty="0" smtClean="0"/>
              <a:t>Starke Durchlässigkeit: Schritt für Schritt - vom BBR bis zum Abitur – alles unter einem Dach möglich</a:t>
            </a:r>
          </a:p>
          <a:p>
            <a:pPr marL="0" indent="0">
              <a:buClr>
                <a:schemeClr val="accent1"/>
              </a:buClr>
              <a:buNone/>
            </a:pPr>
            <a:endParaRPr lang="de-DE" dirty="0" smtClean="0"/>
          </a:p>
          <a:p>
            <a:pPr>
              <a:buClr>
                <a:schemeClr val="accent1"/>
              </a:buClr>
            </a:pPr>
            <a:r>
              <a:rPr lang="de-DE" u="sng" dirty="0" smtClean="0"/>
              <a:t>alle</a:t>
            </a:r>
            <a:r>
              <a:rPr lang="de-DE" dirty="0" smtClean="0"/>
              <a:t> </a:t>
            </a:r>
            <a:r>
              <a:rPr lang="de-DE" dirty="0"/>
              <a:t>Schulabschlüsse </a:t>
            </a:r>
            <a:r>
              <a:rPr lang="de-DE" dirty="0" smtClean="0"/>
              <a:t>machbar: BBR, eBBR, MSA,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Fachabitur, Abitur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pPr>
              <a:buClr>
                <a:schemeClr val="accent1"/>
              </a:buClr>
            </a:pPr>
            <a:r>
              <a:rPr lang="de-DE" dirty="0" smtClean="0"/>
              <a:t>Kombination von beruflichen und allgemeinbildenden Fächern</a:t>
            </a:r>
          </a:p>
          <a:p>
            <a:pPr>
              <a:buClr>
                <a:schemeClr val="accent1"/>
              </a:buClr>
            </a:pPr>
            <a:endParaRPr lang="de-DE" dirty="0" smtClean="0"/>
          </a:p>
          <a:p>
            <a:pPr>
              <a:buClr>
                <a:schemeClr val="accent1"/>
              </a:buClr>
            </a:pPr>
            <a:r>
              <a:rPr lang="de-DE" dirty="0" smtClean="0"/>
              <a:t>Jeweils </a:t>
            </a:r>
            <a:r>
              <a:rPr lang="de-DE" dirty="0"/>
              <a:t>eigenen Schwerpunkt, z. B. Medientechnik oder Sozialwesen</a:t>
            </a:r>
          </a:p>
          <a:p>
            <a:pPr marL="0" indent="0">
              <a:buClr>
                <a:schemeClr val="accent1"/>
              </a:buClr>
              <a:buNone/>
            </a:pPr>
            <a:endParaRPr lang="de-DE" dirty="0" smtClean="0"/>
          </a:p>
          <a:p>
            <a:pPr>
              <a:buClr>
                <a:schemeClr val="accent1"/>
              </a:buClr>
            </a:pPr>
            <a:r>
              <a:rPr lang="de-DE" dirty="0" smtClean="0"/>
              <a:t>Berufsausbildung dual oder vollschulisch</a:t>
            </a:r>
            <a:endParaRPr lang="de-DE" dirty="0"/>
          </a:p>
          <a:p>
            <a:pPr>
              <a:buClr>
                <a:schemeClr val="accent1"/>
              </a:buClr>
            </a:pPr>
            <a:endParaRPr lang="de-DE" dirty="0" smtClean="0"/>
          </a:p>
          <a:p>
            <a:pPr>
              <a:buClr>
                <a:schemeClr val="accent1"/>
              </a:buClr>
            </a:pPr>
            <a:r>
              <a:rPr lang="de-DE" dirty="0" smtClean="0"/>
              <a:t>Weiterbildung nach Berufsabschluss, z.B. </a:t>
            </a:r>
            <a:r>
              <a:rPr lang="de-DE" dirty="0"/>
              <a:t>zum/zur Betriebswirt/in oder zum/zur </a:t>
            </a:r>
            <a:r>
              <a:rPr lang="de-DE" dirty="0" smtClean="0"/>
              <a:t>Techniker/in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74" y="0"/>
            <a:ext cx="4576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288D8-0D06-43FC-9A93-01F5D154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Mehrere Bildungsgänge unter einem Dach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A8BA80-B284-4A33-9637-408B41F5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644" y="1499569"/>
            <a:ext cx="6485400" cy="473380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  <a:latin typeface="+mj-lt"/>
              </a:rPr>
              <a:t>Berufsvorbereitung</a:t>
            </a:r>
            <a:endParaRPr lang="de-DE" b="1" dirty="0">
              <a:solidFill>
                <a:schemeClr val="accent1"/>
              </a:solidFill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Integrierte Berufsausbildungsvorbereitung (IBA)</a:t>
            </a:r>
          </a:p>
          <a:p>
            <a:endParaRPr lang="de-DE" b="1" dirty="0">
              <a:latin typeface="+mj-lt"/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346E4A"/>
                </a:solidFill>
                <a:latin typeface="+mj-lt"/>
              </a:rPr>
              <a:t>Berufsausbildung</a:t>
            </a:r>
          </a:p>
          <a:p>
            <a:pPr lvl="1"/>
            <a:r>
              <a:rPr lang="de-DE" dirty="0" smtClean="0"/>
              <a:t>Duale Ausbildung (Berufsschule)</a:t>
            </a:r>
          </a:p>
          <a:p>
            <a:pPr lvl="1"/>
            <a:r>
              <a:rPr lang="de-DE" dirty="0" smtClean="0"/>
              <a:t>Vollschulische Ausbildung (Berufsfachschule)</a:t>
            </a:r>
          </a:p>
          <a:p>
            <a:pPr marL="177800" lvl="1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>
                <a:solidFill>
                  <a:srgbClr val="4F90CC"/>
                </a:solidFill>
                <a:latin typeface="+mj-lt"/>
              </a:rPr>
              <a:t>Befähigung zum Studium </a:t>
            </a:r>
          </a:p>
          <a:p>
            <a:pPr lvl="1"/>
            <a:r>
              <a:rPr lang="de-DE" dirty="0" smtClean="0"/>
              <a:t>Fachoberschule</a:t>
            </a:r>
          </a:p>
          <a:p>
            <a:pPr lvl="1"/>
            <a:r>
              <a:rPr lang="de-DE" dirty="0" smtClean="0"/>
              <a:t>berufliches Gymnasium</a:t>
            </a:r>
          </a:p>
          <a:p>
            <a:pPr lvl="1"/>
            <a:r>
              <a:rPr lang="de-DE" dirty="0" smtClean="0"/>
              <a:t>Berufsoberschule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Weiterbildung</a:t>
            </a:r>
          </a:p>
          <a:p>
            <a:pPr lvl="1"/>
            <a:r>
              <a:rPr lang="de-DE" dirty="0" smtClean="0"/>
              <a:t>Fachschule </a:t>
            </a:r>
          </a:p>
          <a:p>
            <a:pPr lvl="1"/>
            <a:r>
              <a:rPr lang="de-DE" dirty="0" smtClean="0"/>
              <a:t>Erzieher/innen-Ausbildung</a:t>
            </a:r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marL="177800" lvl="1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2194D5-B075-44C0-B65B-CCED7705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Ort und Datum &lt; Titel der Präsentation (Eingabe über 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131D95-B308-438B-BA14-4CBFDB7E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357"/>
            <a:ext cx="453581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 und Datum &lt; Titel der Präsentation (Eingabe über "Einfügen &gt; Kopf- und Fußzeile")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0"/>
            <a:ext cx="11595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6677024" y="1593758"/>
            <a:ext cx="4865687" cy="388937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Integrierte Berufsausbildungsvorbereitung (IBA)</a:t>
            </a:r>
          </a:p>
          <a:p>
            <a:endParaRPr lang="de-DE" dirty="0"/>
          </a:p>
          <a:p>
            <a:pPr lvl="1">
              <a:buClr>
                <a:schemeClr val="accent1"/>
              </a:buClr>
            </a:pPr>
            <a:r>
              <a:rPr lang="de-DE" dirty="0"/>
              <a:t>fit für Berufsausbildung in 1 Jahr</a:t>
            </a:r>
          </a:p>
          <a:p>
            <a:pPr lvl="1">
              <a:buClr>
                <a:schemeClr val="accent1"/>
              </a:buClr>
            </a:pPr>
            <a:r>
              <a:rPr lang="de-DE" dirty="0" smtClean="0"/>
              <a:t>Schulabschluss </a:t>
            </a:r>
            <a:r>
              <a:rPr lang="de-DE" dirty="0"/>
              <a:t>nachholen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BBR, eBBR, MSA)</a:t>
            </a:r>
          </a:p>
          <a:p>
            <a:pPr lvl="1">
              <a:buClr>
                <a:schemeClr val="accent1"/>
              </a:buClr>
            </a:pPr>
            <a:r>
              <a:rPr lang="de-DE" dirty="0" smtClean="0"/>
              <a:t>Sprachkompetenz </a:t>
            </a:r>
            <a:r>
              <a:rPr lang="de-DE" dirty="0"/>
              <a:t>fördern</a:t>
            </a:r>
          </a:p>
          <a:p>
            <a:pPr lvl="1">
              <a:buClr>
                <a:schemeClr val="accent1"/>
              </a:buClr>
            </a:pPr>
            <a:r>
              <a:rPr lang="de-DE" dirty="0" smtClean="0"/>
              <a:t>passenden </a:t>
            </a:r>
            <a:r>
              <a:rPr lang="de-DE" dirty="0"/>
              <a:t>Praktikums- oder Ausbildungsbetrieb finden</a:t>
            </a:r>
          </a:p>
          <a:p>
            <a:pPr lvl="1">
              <a:buClr>
                <a:schemeClr val="accent1"/>
              </a:buClr>
            </a:pPr>
            <a:r>
              <a:rPr lang="de-DE" dirty="0" smtClean="0"/>
              <a:t>Individuelle </a:t>
            </a:r>
            <a:r>
              <a:rPr lang="de-DE" dirty="0"/>
              <a:t>Unterstützung durch </a:t>
            </a:r>
            <a:r>
              <a:rPr lang="de-DE" dirty="0" smtClean="0"/>
              <a:t>Bildungsbegleitung</a:t>
            </a:r>
            <a:endParaRPr lang="de-DE" dirty="0"/>
          </a:p>
          <a:p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Berufsausbildung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 und Datum &lt; Titel der Präsentation (Eingabe über "Einfügen &gt; Kopf- und Fußzeile")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1591516"/>
            <a:ext cx="11343130" cy="26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6677025" y="1207860"/>
            <a:ext cx="4968875" cy="3751415"/>
          </a:xfrm>
        </p:spPr>
        <p:txBody>
          <a:bodyPr/>
          <a:lstStyle/>
          <a:p>
            <a:pPr marL="0" lvl="0" indent="0">
              <a:buClr>
                <a:srgbClr val="E40422"/>
              </a:buClr>
              <a:buNone/>
            </a:pPr>
            <a:r>
              <a:rPr lang="de-DE" dirty="0">
                <a:solidFill>
                  <a:prstClr val="black"/>
                </a:solidFill>
              </a:rPr>
              <a:t>Klassische </a:t>
            </a:r>
            <a:r>
              <a:rPr lang="de-DE" dirty="0">
                <a:solidFill>
                  <a:srgbClr val="FF0000"/>
                </a:solidFill>
              </a:rPr>
              <a:t>duale Ausbildung </a:t>
            </a:r>
            <a:r>
              <a:rPr lang="de-DE" dirty="0">
                <a:solidFill>
                  <a:prstClr val="black"/>
                </a:solidFill>
              </a:rPr>
              <a:t>im </a:t>
            </a:r>
            <a:r>
              <a:rPr lang="de-DE" dirty="0" smtClean="0">
                <a:solidFill>
                  <a:prstClr val="black"/>
                </a:solidFill>
              </a:rPr>
              <a:t>Betrieb </a:t>
            </a:r>
            <a:r>
              <a:rPr lang="de-DE" dirty="0">
                <a:solidFill>
                  <a:prstClr val="black"/>
                </a:solidFill>
              </a:rPr>
              <a:t>und in der </a:t>
            </a:r>
            <a:r>
              <a:rPr lang="de-DE" dirty="0" smtClean="0">
                <a:solidFill>
                  <a:prstClr val="black"/>
                </a:solidFill>
              </a:rPr>
              <a:t>Berufsschule, mit </a:t>
            </a:r>
            <a:r>
              <a:rPr lang="de-DE" dirty="0">
                <a:solidFill>
                  <a:prstClr val="black"/>
                </a:solidFill>
              </a:rPr>
              <a:t>Ausbildungsvergütung </a:t>
            </a:r>
          </a:p>
          <a:p>
            <a:pPr lvl="0">
              <a:buClr>
                <a:srgbClr val="E40422"/>
              </a:buClr>
            </a:pPr>
            <a:endParaRPr lang="de-DE" dirty="0">
              <a:solidFill>
                <a:prstClr val="black"/>
              </a:solidFill>
            </a:endParaRPr>
          </a:p>
          <a:p>
            <a:pPr marL="0" lvl="0" indent="0">
              <a:buClr>
                <a:srgbClr val="E40422"/>
              </a:buClr>
              <a:buNone/>
            </a:pPr>
            <a:r>
              <a:rPr lang="de-DE" dirty="0">
                <a:solidFill>
                  <a:srgbClr val="FF0000"/>
                </a:solidFill>
              </a:rPr>
              <a:t>Vollschulische </a:t>
            </a:r>
            <a:r>
              <a:rPr lang="de-DE" dirty="0" smtClean="0">
                <a:solidFill>
                  <a:srgbClr val="FF0000"/>
                </a:solidFill>
              </a:rPr>
              <a:t>Ausbildung</a:t>
            </a:r>
            <a:endParaRPr lang="de-DE" dirty="0">
              <a:solidFill>
                <a:srgbClr val="FF0000"/>
              </a:solidFill>
            </a:endParaRPr>
          </a:p>
          <a:p>
            <a:pPr lvl="1">
              <a:buClr>
                <a:srgbClr val="E40422"/>
              </a:buClr>
            </a:pPr>
            <a:r>
              <a:rPr lang="de-DE" dirty="0" smtClean="0">
                <a:solidFill>
                  <a:prstClr val="black"/>
                </a:solidFill>
              </a:rPr>
              <a:t>Schüler/innen-Status, </a:t>
            </a:r>
          </a:p>
          <a:p>
            <a:pPr lvl="1">
              <a:buClr>
                <a:srgbClr val="E40422"/>
              </a:buClr>
            </a:pPr>
            <a:r>
              <a:rPr lang="de-DE" dirty="0" smtClean="0">
                <a:solidFill>
                  <a:prstClr val="black"/>
                </a:solidFill>
              </a:rPr>
              <a:t>gleichwertiger </a:t>
            </a:r>
            <a:r>
              <a:rPr lang="de-DE" dirty="0">
                <a:solidFill>
                  <a:prstClr val="black"/>
                </a:solidFill>
              </a:rPr>
              <a:t>Abschluss </a:t>
            </a:r>
          </a:p>
          <a:p>
            <a:pPr lvl="1">
              <a:buClr>
                <a:srgbClr val="E40422"/>
              </a:buClr>
            </a:pPr>
            <a:r>
              <a:rPr lang="de-DE" dirty="0" smtClean="0">
                <a:solidFill>
                  <a:prstClr val="black"/>
                </a:solidFill>
              </a:rPr>
              <a:t>Beispiele: </a:t>
            </a:r>
          </a:p>
          <a:p>
            <a:pPr lvl="2">
              <a:buClr>
                <a:srgbClr val="E40422"/>
              </a:buClr>
            </a:pPr>
            <a:r>
              <a:rPr lang="de-DE" dirty="0">
                <a:solidFill>
                  <a:prstClr val="black"/>
                </a:solidFill>
              </a:rPr>
              <a:t>Sport- und Fitness-Kauffrau/Kaufmann </a:t>
            </a:r>
          </a:p>
          <a:p>
            <a:pPr lvl="2">
              <a:buClr>
                <a:srgbClr val="E40422"/>
              </a:buClr>
            </a:pPr>
            <a:r>
              <a:rPr lang="de-DE" dirty="0" smtClean="0">
                <a:solidFill>
                  <a:prstClr val="black"/>
                </a:solidFill>
              </a:rPr>
              <a:t>Assistenten-Berufe</a:t>
            </a:r>
            <a:r>
              <a:rPr lang="de-DE" dirty="0">
                <a:solidFill>
                  <a:prstClr val="black"/>
                </a:solidFill>
              </a:rPr>
              <a:t>: Lebensmitteltechnik, Geovisualisierung, Mediengestaltung, Sozialpädagogik, Design/Mode, erneuerbare Energien </a:t>
            </a:r>
          </a:p>
          <a:p>
            <a:pPr lvl="2">
              <a:buClr>
                <a:srgbClr val="E40422"/>
              </a:buClr>
            </a:pPr>
            <a:endParaRPr lang="de-DE" dirty="0">
              <a:solidFill>
                <a:prstClr val="black"/>
              </a:solidFill>
            </a:endParaRPr>
          </a:p>
          <a:p>
            <a:pPr marL="0" lvl="0" indent="0">
              <a:buClr>
                <a:srgbClr val="E40422"/>
              </a:buClr>
              <a:buNone/>
            </a:pPr>
            <a:r>
              <a:rPr lang="de-DE" dirty="0" smtClean="0">
                <a:solidFill>
                  <a:srgbClr val="FF0000"/>
                </a:solidFill>
              </a:rPr>
              <a:t>Berliner Ausbildungsmodell (BAM)</a:t>
            </a:r>
          </a:p>
          <a:p>
            <a:pPr lvl="1">
              <a:buClr>
                <a:srgbClr val="E40422"/>
              </a:buClr>
            </a:pPr>
            <a:r>
              <a:rPr lang="de-DE" dirty="0" smtClean="0">
                <a:solidFill>
                  <a:prstClr val="black"/>
                </a:solidFill>
              </a:rPr>
              <a:t>In 7 ausgewählten Berufen</a:t>
            </a:r>
            <a:endParaRPr lang="de-DE" dirty="0">
              <a:solidFill>
                <a:prstClr val="black"/>
              </a:solidFill>
            </a:endParaRPr>
          </a:p>
          <a:p>
            <a:pPr lvl="1">
              <a:buClr>
                <a:srgbClr val="E40422"/>
              </a:buClr>
            </a:pPr>
            <a:r>
              <a:rPr lang="de-DE" dirty="0" smtClean="0">
                <a:solidFill>
                  <a:prstClr val="black"/>
                </a:solidFill>
              </a:rPr>
              <a:t>Ausbildung im Betrieb und </a:t>
            </a:r>
            <a:r>
              <a:rPr lang="de-DE" dirty="0">
                <a:solidFill>
                  <a:prstClr val="black"/>
                </a:solidFill>
              </a:rPr>
              <a:t>am </a:t>
            </a:r>
            <a:r>
              <a:rPr lang="de-DE" dirty="0" smtClean="0">
                <a:solidFill>
                  <a:prstClr val="black"/>
                </a:solidFill>
              </a:rPr>
              <a:t>OSZ, 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dirty="0" smtClean="0">
                <a:solidFill>
                  <a:prstClr val="black"/>
                </a:solidFill>
              </a:rPr>
              <a:t>Ziel: Übergang in dualer Ausbildung </a:t>
            </a:r>
            <a:br>
              <a:rPr lang="de-DE" dirty="0" smtClean="0">
                <a:solidFill>
                  <a:prstClr val="black"/>
                </a:solidFill>
              </a:rPr>
            </a:br>
            <a:endParaRPr lang="de-DE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1" cy="6858000"/>
          </a:xfrm>
        </p:spPr>
      </p:pic>
    </p:spTree>
    <p:extLst>
      <p:ext uri="{BB962C8B-B14F-4D97-AF65-F5344CB8AC3E}">
        <p14:creationId xmlns:p14="http://schemas.microsoft.com/office/powerpoint/2010/main" val="33368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Abitur oder Fachabitur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 und Datum &lt; Titel der Präsentation (Eingabe über "Einfügen &gt; Kopf- und Fußzeile")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1747859"/>
            <a:ext cx="11034964" cy="36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SenBJF_powerpoint_16x9_berlintype">
  <a:themeElements>
    <a:clrScheme name="Benutzerdefiniert 17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422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422"/>
      </a:hlink>
      <a:folHlink>
        <a:srgbClr val="E40422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400" smtClean="0"/>
        </a:defPPr>
      </a:lstStyle>
    </a:txDef>
  </a:objectDefaults>
  <a:extraClrSchemeLst/>
  <a:custClrLst>
    <a:custClr name="Hellgrün">
      <a:srgbClr val="9BCFAF"/>
    </a:custClr>
    <a:custClr name="Mittelgrün">
      <a:srgbClr val="00AA84"/>
    </a:custClr>
    <a:custClr name="Grün">
      <a:srgbClr val="007256"/>
    </a:custClr>
    <a:custClr name="Dunkelgrün">
      <a:srgbClr val="004534"/>
    </a:custClr>
    <a:custClr name="Hellblau">
      <a:srgbClr val="AAC9E7"/>
    </a:custClr>
    <a:custClr name="Mittelblau">
      <a:srgbClr val="4F90CD"/>
    </a:custClr>
    <a:custClr name="Blau">
      <a:srgbClr val="004F9F"/>
    </a:custClr>
    <a:custClr name="Dunkelblau">
      <a:srgbClr val="002856"/>
    </a:custClr>
    <a:custClr name="Gelb">
      <a:srgbClr val="FFE70E"/>
    </a:custClr>
    <a:custClr name="Orange">
      <a:srgbClr val="F39300"/>
    </a:custClr>
    <a:custClr name="Rosa">
      <a:srgbClr val="F5B4CB"/>
    </a:custClr>
    <a:custClr name="Violett">
      <a:srgbClr val="9185BE"/>
    </a:custClr>
    <a:custClr name="Berlin Rot">
      <a:srgbClr val="E40422"/>
    </a:custClr>
    <a:custClr name="Schwarz">
      <a:srgbClr val="000000"/>
    </a:custClr>
    <a:custClr name="80% Schwarz">
      <a:srgbClr val="575756"/>
    </a:custClr>
    <a:custClr name="60% Schwarz">
      <a:srgbClr val="878787"/>
    </a:custClr>
    <a:custClr name="40% Schwarz">
      <a:srgbClr val="B2B2B2"/>
    </a:custClr>
    <a:custClr name="20% Schwarz">
      <a:srgbClr val="DADADA"/>
    </a:custClr>
    <a:custClr name="10% Schwarz">
      <a:srgbClr val="EDEDED"/>
    </a:custClr>
    <a:custClr name="5% Schwarz">
      <a:srgbClr val="F6F6F6"/>
    </a:custClr>
  </a:custClrLst>
  <a:extLst>
    <a:ext uri="{05A4C25C-085E-4340-85A3-A5531E510DB2}">
      <thm15:themeFamily xmlns:thm15="http://schemas.microsoft.com/office/thememl/2012/main" name="Berlin_PowerPoint_16x9_BerlinType.potx" id="{39A90E74-DFB3-4F69-828C-1DB394FDAD52}" vid="{A9F96AB5-64B7-456E-9CD1-0C595BF1A756}"/>
    </a:ext>
  </a:extLst>
</a:theme>
</file>

<file path=ppt/theme/theme2.xml><?xml version="1.0" encoding="utf-8"?>
<a:theme xmlns:a="http://schemas.openxmlformats.org/drawingml/2006/main" name="Office">
  <a:themeElements>
    <a:clrScheme name="Benutzerdefiniert 123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523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523"/>
      </a:hlink>
      <a:folHlink>
        <a:srgbClr val="E40523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23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523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523"/>
      </a:hlink>
      <a:folHlink>
        <a:srgbClr val="E40523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ildobjekt" ma:contentTypeID="0x0101009148F5A04DDD49CBA7127AADA5FB792B00AADE34325A8B49CDA8BB4DB53328F2140098E44C224AD93742AF7EAE5542FB755D" ma:contentTypeVersion="1" ma:contentTypeDescription="Ein Bild hochladen." ma:contentTypeScope="" ma:versionID="dff0730f5d492be5eb76ea9a931e8d3c">
  <xsd:schema xmlns:xsd="http://www.w3.org/2001/XMLSchema" xmlns:xs="http://www.w3.org/2001/XMLSchema" xmlns:p="http://schemas.microsoft.com/office/2006/metadata/properties" xmlns:ns1="http://schemas.microsoft.com/sharepoint/v3" xmlns:ns2="AF5A5D14-0176-4AAC-962D-D3FF967E834B" xmlns:ns3="http://schemas.microsoft.com/sharepoint/v3/fields" targetNamespace="http://schemas.microsoft.com/office/2006/metadata/properties" ma:root="true" ma:fieldsID="cfaefc0f10c5c167146a069e7abc1668" ns1:_="" ns2:_="" ns3:_="">
    <xsd:import namespace="http://schemas.microsoft.com/sharepoint/v3"/>
    <xsd:import namespace="AF5A5D14-0176-4AAC-962D-D3FF967E834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fad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Dateityp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Dateityp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A5D14-0176-4AAC-962D-D3FF967E834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ransicht vorhanden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rschau vorhanden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ite" ma:internalName="ImageWidth" ma:readOnly="true">
      <xsd:simpleType>
        <xsd:restriction base="dms:Unknown"/>
      </xsd:simpleType>
    </xsd:element>
    <xsd:element name="ImageHeight" ma:index="22" nillable="true" ma:displayName="Höhe" ma:internalName="ImageHeight" ma:readOnly="true">
      <xsd:simpleType>
        <xsd:restriction base="dms:Unknown"/>
      </xsd:simpleType>
    </xsd:element>
    <xsd:element name="ImageCreateDate" ma:index="25" nillable="true" ma:displayName="Bilderstellungsdatum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 ma:index="23" ma:displayName="Kommentare"/>
        <xsd:element name="keywords" minOccurs="0" maxOccurs="1" type="xsd:string" ma:index="14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AF5A5D14-0176-4AAC-962D-D3FF967E834B" xsi:nil="true"/>
  </documentManagement>
</p:properties>
</file>

<file path=customXml/itemProps1.xml><?xml version="1.0" encoding="utf-8"?>
<ds:datastoreItem xmlns:ds="http://schemas.openxmlformats.org/officeDocument/2006/customXml" ds:itemID="{645B0730-2261-4904-ACB8-2E2837D78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5A5D14-0176-4AAC-962D-D3FF967E834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4FFD9-E752-4B3F-A7A7-0FD847219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7C706-EDB0-483B-9797-68B647227F6A}">
  <ds:schemaRefs>
    <ds:schemaRef ds:uri="AF5A5D14-0176-4AAC-962D-D3FF967E834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BerlinSenBJF_powerpoint_16x9_berlintype</Template>
  <TotalTime>0</TotalTime>
  <Words>524</Words>
  <Application>Microsoft Office PowerPoint</Application>
  <PresentationFormat>Breitbild</PresentationFormat>
  <Paragraphs>127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Berlin Type Office</vt:lpstr>
      <vt:lpstr>Wingdings</vt:lpstr>
      <vt:lpstr>BerlinSenBJF_powerpoint_16x9_berlintype</vt:lpstr>
      <vt:lpstr>Berliner Oberstufenzentren - weil für Dich alles drin ist</vt:lpstr>
      <vt:lpstr>PowerPoint-Präsentation</vt:lpstr>
      <vt:lpstr>Das System OSZ</vt:lpstr>
      <vt:lpstr>Mehrere Bildungsgänge unter einem Dach</vt:lpstr>
      <vt:lpstr>PowerPoint-Präsentation</vt:lpstr>
      <vt:lpstr>Berufsvorbereitung</vt:lpstr>
      <vt:lpstr>Berufsausbildung</vt:lpstr>
      <vt:lpstr>Berufsausbildung</vt:lpstr>
      <vt:lpstr>Abitur oder Fachabitur</vt:lpstr>
      <vt:lpstr>Abitur oder Fachabitur</vt:lpstr>
      <vt:lpstr>Weiterbildung</vt:lpstr>
      <vt:lpstr>Berufsschulen mit sonderpädagogischen Aufgaben</vt:lpstr>
      <vt:lpstr>Wie kann ich mein Kind am OSZ anmelden?</vt:lpstr>
      <vt:lpstr>Links</vt:lpstr>
      <vt:lpstr>Kontakt</vt:lpstr>
      <vt:lpstr>VIELEN DANK.</vt:lpstr>
    </vt:vector>
  </TitlesOfParts>
  <Company>SenBJF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BERLIN TYPE BOLD 36 PT</dc:title>
  <dc:creator>Fink, Monika</dc:creator>
  <cp:keywords/>
  <dc:description/>
  <cp:lastModifiedBy>Schreiber, Patricia</cp:lastModifiedBy>
  <cp:revision>181</cp:revision>
  <cp:lastPrinted>2022-04-07T06:48:51Z</cp:lastPrinted>
  <dcterms:created xsi:type="dcterms:W3CDTF">2021-09-15T20:07:30Z</dcterms:created>
  <dcterms:modified xsi:type="dcterms:W3CDTF">2022-05-20T13:43:43Z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0x0101009148F5A04DDD49CBA7127AADA5FB792B00AADE34325A8B49CDA8BB4DB53328F2140098E44C224AD93742AF7EAE5542FB755D</vt:lpwstr>
  </property>
</Properties>
</file>