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9" r:id="rId4"/>
    <p:sldId id="270" r:id="rId5"/>
    <p:sldId id="262" r:id="rId6"/>
    <p:sldId id="268" r:id="rId7"/>
    <p:sldId id="263" r:id="rId8"/>
    <p:sldId id="261" r:id="rId9"/>
    <p:sldId id="265" r:id="rId10"/>
    <p:sldId id="274" r:id="rId11"/>
    <p:sldId id="271" r:id="rId12"/>
    <p:sldId id="272" r:id="rId13"/>
  </p:sldIdLst>
  <p:sldSz cx="9144000" cy="6858000" type="screen4x3"/>
  <p:notesSz cx="6724650" cy="97742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545" autoAdjust="0"/>
  </p:normalViewPr>
  <p:slideViewPr>
    <p:cSldViewPr>
      <p:cViewPr>
        <p:scale>
          <a:sx n="76" d="100"/>
          <a:sy n="76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405" y="-72"/>
      </p:cViewPr>
      <p:guideLst>
        <p:guide orient="horz" pos="3078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2AEBFD-6664-473D-AE86-C703F2F801DB}" type="datetimeFigureOut">
              <a:rPr lang="de-DE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E94A308-401D-4F87-80EC-4C730EED4E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4915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4A308-401D-4F87-80EC-4C730EED4E13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E7EAF-B33D-4744-ADFD-2C85C836FC16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2762F-FC6D-42F0-9A56-10ACAB2CB0B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76986-3D5C-4C50-9D2F-08D9097C7D74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F564-7B48-449D-897C-C347391D69E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D5172-A5F6-4F87-A399-063FB61276B6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4B8F0-54AA-48CE-9E50-07713A67AC0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0EEC9-011D-4C35-BCC3-6285ABD45F35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F522-6E41-4195-9899-8AA1B5C2EFE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E6BE1-4A05-4DAE-BA2E-1EB7172D4426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6C209-87E8-44D5-807C-B3D2B49AD96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6396E-4C00-4F58-AD26-A92642DEE8C1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2ECB-7B63-4D2C-9EDD-8CE2F8294C7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2868D-6ED1-495A-8F72-DFD787BEE433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E79CF-DA51-4935-8912-21346971FB1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0A5DF-BFDA-47F6-ADAB-C934D090FB3B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E365F-9FDF-414C-8083-B7C8A4DD196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AFC4B-38FF-4E0F-ABD8-09889FB41080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70BA-7810-43A5-A566-C2886C21DC0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3BA4B-7F68-41FA-B30E-8D9BFADE6692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7257-F236-42A1-8416-18794D5946A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4DBB4-DC7E-48DF-B84B-0DB19687CF71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47691-6152-4494-AFEB-E7B29939C6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BB6330-741B-445D-A30F-066D064D39F2}" type="datetimeFigureOut">
              <a:rPr lang="de-DE" smtClean="0"/>
              <a:pPr>
                <a:defRPr/>
              </a:pPr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D81559-3CAD-4C02-A09A-9523EE112FF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rstufenzentrum.de/berufliche-vorbereitu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rstufenzentrum.de/berufliche-vorbereitu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rstufenzentrum.de/berufliche-ausbildu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rstufenzentrum.de/studienbefaehigende-bildungsgaen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Z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39750" y="579438"/>
            <a:ext cx="7920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Und nach der 10. Klasse an ein OSZ!</a:t>
            </a:r>
          </a:p>
        </p:txBody>
      </p:sp>
      <p:sp>
        <p:nvSpPr>
          <p:cNvPr id="3" name="Rechteck 2"/>
          <p:cNvSpPr/>
          <p:nvPr/>
        </p:nvSpPr>
        <p:spPr>
          <a:xfrm>
            <a:off x="539750" y="1504950"/>
            <a:ext cx="72009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rgbClr val="C00000"/>
                </a:solidFill>
              </a:rPr>
              <a:t>Oberstufenzentren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b="1" dirty="0" smtClean="0">
                <a:solidFill>
                  <a:srgbClr val="C00000"/>
                </a:solidFill>
              </a:rPr>
              <a:t>– ein Überblick</a:t>
            </a:r>
            <a:endParaRPr lang="de-DE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1" name="Grafik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17963"/>
            <a:ext cx="19415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Grafik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017963"/>
            <a:ext cx="15811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Grafik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513" y="4017963"/>
            <a:ext cx="20637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Grafik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313" y="4021138"/>
            <a:ext cx="18240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Grafik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5113" y="2162175"/>
            <a:ext cx="12874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5388" y="2735263"/>
            <a:ext cx="715962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Grafik 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450" y="3194050"/>
            <a:ext cx="8318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Grafik 1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1978025"/>
            <a:ext cx="14541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Grafik 1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3325" y="2835275"/>
            <a:ext cx="412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Grafik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2989263"/>
            <a:ext cx="9715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Grafik 1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2625725"/>
            <a:ext cx="946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creenshots.firefoxusercontent.com/images/6beb5c4e-9fba-4bd0-8e2f-18915a883b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9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Rechteck 22"/>
          <p:cNvSpPr>
            <a:spLocks noChangeArrowheads="1"/>
          </p:cNvSpPr>
          <p:nvPr/>
        </p:nvSpPr>
        <p:spPr bwMode="auto">
          <a:xfrm>
            <a:off x="539750" y="1617663"/>
            <a:ext cx="8135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4000" b="1" dirty="0" smtClean="0">
                <a:solidFill>
                  <a:srgbClr val="C00000"/>
                </a:solidFill>
                <a:cs typeface="Times New Roman" pitchFamily="18" charset="0"/>
              </a:rPr>
              <a:t>Fragen?????</a:t>
            </a:r>
          </a:p>
          <a:p>
            <a:endParaRPr lang="de-DE" altLang="de-DE" sz="4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de-DE" altLang="de-DE" sz="4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Rechteck 22"/>
          <p:cNvSpPr>
            <a:spLocks noChangeArrowheads="1"/>
          </p:cNvSpPr>
          <p:nvPr/>
        </p:nvSpPr>
        <p:spPr bwMode="auto">
          <a:xfrm>
            <a:off x="539750" y="1617663"/>
            <a:ext cx="81359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sz="4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de-DE" altLang="de-DE" sz="4000" b="1" dirty="0" smtClean="0">
                <a:cs typeface="Times New Roman" pitchFamily="18" charset="0"/>
              </a:rPr>
              <a:t>Wir danken Ihnen für Ihre Aufmerksamkeit!</a:t>
            </a:r>
          </a:p>
          <a:p>
            <a:endParaRPr lang="de-DE" altLang="de-DE" sz="4000" b="1" dirty="0" smtClean="0">
              <a:cs typeface="Times New Roman" pitchFamily="18" charset="0"/>
            </a:endParaRPr>
          </a:p>
          <a:p>
            <a:pPr algn="r"/>
            <a:r>
              <a:rPr lang="de-DE" altLang="de-DE" b="1" dirty="0" smtClean="0">
                <a:solidFill>
                  <a:srgbClr val="C00000"/>
                </a:solidFill>
                <a:cs typeface="Times New Roman" pitchFamily="18" charset="0"/>
              </a:rPr>
              <a:t>Andrea Jordan	&amp;      Sylvia Koppe</a:t>
            </a:r>
            <a:endParaRPr lang="de-DE" altLang="de-DE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Grafi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260648"/>
            <a:ext cx="76167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3538736" cy="56494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Wirtschaft und Verwaltung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Metalltechnik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Elektrotechnik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Bautechnik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Holztechnik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Textiltechnik und Bekleidung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3100" b="1" dirty="0" smtClean="0">
                <a:latin typeface="Arial" pitchFamily="34" charset="0"/>
                <a:cs typeface="Arial" pitchFamily="34" charset="0"/>
              </a:rPr>
              <a:t>Chemie, Physik und Biologie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endParaRPr lang="de-DE" altLang="de-DE" b="1" i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endParaRPr lang="de-DE" altLang="de-DE" b="1" dirty="0" smtClean="0"/>
          </a:p>
          <a:p>
            <a:endParaRPr lang="de-DE" dirty="0"/>
          </a:p>
        </p:txBody>
      </p:sp>
      <p:pic>
        <p:nvPicPr>
          <p:cNvPr id="4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77272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788024" y="548680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/>
              <a:t>  Druck- und   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2400" b="1" dirty="0" smtClean="0"/>
              <a:t>    Medientechnik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Farbtechnik und 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  Raumgestaltung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Gesundheit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Körperpflege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Ernährung und </a:t>
            </a:r>
          </a:p>
          <a:p>
            <a:pPr>
              <a:lnSpc>
                <a:spcPct val="150000"/>
              </a:lnSpc>
              <a:tabLst>
                <a:tab pos="1371600" algn="l"/>
              </a:tabLst>
            </a:pPr>
            <a:r>
              <a:rPr lang="de-DE" altLang="de-DE" sz="2400" b="1" dirty="0">
                <a:cs typeface="Times New Roman" pitchFamily="18" charset="0"/>
              </a:rPr>
              <a:t> </a:t>
            </a:r>
            <a:r>
              <a:rPr lang="de-DE" altLang="de-DE" sz="2400" b="1" dirty="0" smtClean="0">
                <a:cs typeface="Times New Roman" pitchFamily="18" charset="0"/>
              </a:rPr>
              <a:t>  Hauswirtschaft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Agrarwirtschaft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de-DE" altLang="de-DE" sz="2400" b="1" dirty="0" smtClean="0">
                <a:cs typeface="Times New Roman" pitchFamily="18" charset="0"/>
              </a:rPr>
              <a:t>  Sozialwesen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483768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dirty="0" smtClean="0"/>
              <a:t>Info unter: </a:t>
            </a:r>
            <a:r>
              <a:rPr lang="de-DE" altLang="de-DE" dirty="0" smtClean="0">
                <a:hlinkClick r:id="rId3"/>
              </a:rPr>
              <a:t>www.oberstufenzentrum.de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ww.Oberstufenzentrum Screen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611560" y="0"/>
            <a:ext cx="7452000" cy="829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39750" y="579438"/>
            <a:ext cx="7920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Das Angebot der OSZ </a:t>
            </a:r>
            <a:r>
              <a:rPr lang="de-D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(1)</a:t>
            </a:r>
            <a:endParaRPr lang="de-DE" sz="30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7180" name="Rechteck 11"/>
          <p:cNvSpPr>
            <a:spLocks noChangeArrowheads="1"/>
          </p:cNvSpPr>
          <p:nvPr/>
        </p:nvSpPr>
        <p:spPr bwMode="auto">
          <a:xfrm>
            <a:off x="611188" y="1255713"/>
            <a:ext cx="7345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de-DE" sz="2800" b="1" dirty="0" smtClean="0">
                <a:solidFill>
                  <a:srgbClr val="C00000"/>
                </a:solidFill>
                <a:cs typeface="Times New Roman" pitchFamily="18" charset="0"/>
              </a:rPr>
              <a:t>Berufsausbildung im dualen System</a:t>
            </a:r>
            <a:r>
              <a:rPr lang="de-DE" altLang="de-DE" sz="2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1475656" y="2204864"/>
            <a:ext cx="863600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059832" y="2060848"/>
            <a:ext cx="41764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/>
              <a:t>Berufsschule (BS) für </a:t>
            </a:r>
            <a:endParaRPr lang="de-DE" sz="2400" b="1" dirty="0" smtClean="0"/>
          </a:p>
          <a:p>
            <a:pPr>
              <a:defRPr/>
            </a:pPr>
            <a:r>
              <a:rPr lang="de-DE" sz="2400" b="1" dirty="0" smtClean="0"/>
              <a:t>ca. 350 Berufe in </a:t>
            </a:r>
            <a:r>
              <a:rPr lang="de-DE" sz="2400" b="1" dirty="0"/>
              <a:t>14 Berufsfeldern</a:t>
            </a:r>
          </a:p>
        </p:txBody>
      </p:sp>
      <p:sp>
        <p:nvSpPr>
          <p:cNvPr id="6" name="Rechteck 5"/>
          <p:cNvSpPr/>
          <p:nvPr/>
        </p:nvSpPr>
        <p:spPr>
          <a:xfrm>
            <a:off x="3059832" y="3212976"/>
            <a:ext cx="41764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/>
              <a:t>Bewerbung beim Betrieb,</a:t>
            </a:r>
          </a:p>
          <a:p>
            <a:pPr>
              <a:defRPr/>
            </a:pPr>
            <a:r>
              <a:rPr lang="de-DE" sz="2400" b="1" dirty="0"/>
              <a:t>nicht beim OSZ!</a:t>
            </a:r>
          </a:p>
        </p:txBody>
      </p:sp>
      <p:sp>
        <p:nvSpPr>
          <p:cNvPr id="7" name="Rechteck 6"/>
          <p:cNvSpPr/>
          <p:nvPr/>
        </p:nvSpPr>
        <p:spPr>
          <a:xfrm>
            <a:off x="3059832" y="4077072"/>
            <a:ext cx="41764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/>
              <a:t>hochwertige, praxisnahe Ausbildung</a:t>
            </a:r>
            <a:r>
              <a:rPr lang="de-DE" sz="2400" b="1" dirty="0" smtClean="0"/>
              <a:t>, bereits </a:t>
            </a:r>
            <a:r>
              <a:rPr lang="de-DE" sz="2400" b="1" dirty="0"/>
              <a:t>vergütet!</a:t>
            </a:r>
          </a:p>
        </p:txBody>
      </p:sp>
      <p:sp>
        <p:nvSpPr>
          <p:cNvPr id="20" name="Richtungspfeil 19"/>
          <p:cNvSpPr/>
          <p:nvPr/>
        </p:nvSpPr>
        <p:spPr>
          <a:xfrm>
            <a:off x="1475656" y="3356992"/>
            <a:ext cx="863600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ichtungspfeil 20"/>
          <p:cNvSpPr/>
          <p:nvPr/>
        </p:nvSpPr>
        <p:spPr>
          <a:xfrm>
            <a:off x="1475656" y="4221088"/>
            <a:ext cx="863600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ichtungspfeil 14"/>
          <p:cNvSpPr/>
          <p:nvPr/>
        </p:nvSpPr>
        <p:spPr>
          <a:xfrm>
            <a:off x="1475656" y="4941168"/>
            <a:ext cx="863600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059832" y="4941168"/>
            <a:ext cx="41764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 smtClean="0"/>
              <a:t>Berufsausbildung + Abitur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Das Angebot der OSZ (2)</a:t>
            </a:r>
            <a:b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</a:br>
            <a:endParaRPr lang="de-DE" sz="3200" dirty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39750" y="1427163"/>
            <a:ext cx="8229600" cy="33020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Nachholen von „verpassten“ Schulabschlüssen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Berufsvorbereitung</a:t>
            </a:r>
          </a:p>
        </p:txBody>
      </p:sp>
      <p:pic>
        <p:nvPicPr>
          <p:cNvPr id="6148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chtungspfeil 8"/>
          <p:cNvSpPr/>
          <p:nvPr/>
        </p:nvSpPr>
        <p:spPr>
          <a:xfrm rot="5400000">
            <a:off x="2569269" y="2767435"/>
            <a:ext cx="404813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123728" y="3356992"/>
            <a:ext cx="1368425" cy="107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BQL (1 Jahr)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BBR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 err="1">
                <a:solidFill>
                  <a:schemeClr val="tx1"/>
                </a:solidFill>
              </a:rPr>
              <a:t>eBBR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1" name="Richtungspfeil 10"/>
          <p:cNvSpPr/>
          <p:nvPr/>
        </p:nvSpPr>
        <p:spPr>
          <a:xfrm rot="5400000">
            <a:off x="6817741" y="2767435"/>
            <a:ext cx="404813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372200" y="3356992"/>
            <a:ext cx="1368425" cy="107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BFS 1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(1 Jahr)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  MSA</a:t>
            </a:r>
          </a:p>
        </p:txBody>
      </p:sp>
      <p:sp>
        <p:nvSpPr>
          <p:cNvPr id="13" name="Richtungspfeil 12"/>
          <p:cNvSpPr/>
          <p:nvPr/>
        </p:nvSpPr>
        <p:spPr>
          <a:xfrm rot="5400000">
            <a:off x="4729509" y="2767435"/>
            <a:ext cx="404813" cy="431800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283968" y="3356992"/>
            <a:ext cx="1368425" cy="107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IBA (1 Jahr)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BBR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 err="1">
                <a:solidFill>
                  <a:schemeClr val="tx1"/>
                </a:solidFill>
              </a:rPr>
              <a:t>eBBR</a:t>
            </a: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MSA</a:t>
            </a:r>
          </a:p>
        </p:txBody>
      </p:sp>
      <p:sp>
        <p:nvSpPr>
          <p:cNvPr id="6159" name="Textfeld 14"/>
          <p:cNvSpPr txBox="1">
            <a:spLocks noChangeArrowheads="1"/>
          </p:cNvSpPr>
          <p:nvPr/>
        </p:nvSpPr>
        <p:spPr bwMode="auto">
          <a:xfrm>
            <a:off x="971600" y="5445224"/>
            <a:ext cx="7488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/>
              <a:t>Info unter: </a:t>
            </a:r>
            <a:r>
              <a:rPr lang="de-DE" altLang="de-DE" dirty="0">
                <a:hlinkClick r:id="rId3"/>
              </a:rPr>
              <a:t>www.oberstufenzentrum.de/berufliche-vorbereitung</a:t>
            </a:r>
            <a:endParaRPr lang="de-DE" altLang="de-DE" dirty="0"/>
          </a:p>
        </p:txBody>
      </p:sp>
      <p:sp>
        <p:nvSpPr>
          <p:cNvPr id="6160" name="Textfeld 15"/>
          <p:cNvSpPr txBox="1">
            <a:spLocks noChangeArrowheads="1"/>
          </p:cNvSpPr>
          <p:nvPr/>
        </p:nvSpPr>
        <p:spPr bwMode="auto">
          <a:xfrm>
            <a:off x="107504" y="4581128"/>
            <a:ext cx="775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 dirty="0"/>
              <a:t>Voraussetzungen:       keine	            </a:t>
            </a:r>
            <a:r>
              <a:rPr lang="de-DE" altLang="de-DE" b="1" dirty="0" err="1"/>
              <a:t>keine</a:t>
            </a:r>
            <a:r>
              <a:rPr lang="de-DE" altLang="de-DE" b="1" dirty="0"/>
              <a:t>                       </a:t>
            </a:r>
            <a:r>
              <a:rPr lang="de-DE" altLang="de-DE" b="1" dirty="0" err="1"/>
              <a:t>eBBR</a:t>
            </a:r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39750" y="579438"/>
            <a:ext cx="7920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Das Angebot der OSZ (3)</a:t>
            </a:r>
          </a:p>
        </p:txBody>
      </p:sp>
      <p:sp>
        <p:nvSpPr>
          <p:cNvPr id="8204" name="Rechteck 11"/>
          <p:cNvSpPr>
            <a:spLocks noChangeArrowheads="1"/>
          </p:cNvSpPr>
          <p:nvPr/>
        </p:nvSpPr>
        <p:spPr bwMode="auto">
          <a:xfrm>
            <a:off x="611188" y="1255713"/>
            <a:ext cx="80645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800" b="1" dirty="0">
                <a:solidFill>
                  <a:srgbClr val="C00000"/>
                </a:solidFill>
                <a:cs typeface="Times New Roman" pitchFamily="18" charset="0"/>
              </a:rPr>
              <a:t>Vollschulische Berufsausbildung</a:t>
            </a:r>
          </a:p>
          <a:p>
            <a:r>
              <a:rPr lang="de-DE" altLang="de-DE" sz="1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r>
              <a:rPr lang="de-DE" altLang="de-DE" sz="2000" b="1" dirty="0" smtClean="0">
                <a:solidFill>
                  <a:srgbClr val="C00000"/>
                </a:solidFill>
                <a:cs typeface="Times New Roman" pitchFamily="18" charset="0"/>
              </a:rPr>
              <a:t>(Mehrjährige </a:t>
            </a:r>
            <a:r>
              <a:rPr lang="de-DE" altLang="de-DE" sz="2000" b="1" dirty="0">
                <a:solidFill>
                  <a:srgbClr val="C00000"/>
                </a:solidFill>
                <a:cs typeface="Times New Roman" pitchFamily="18" charset="0"/>
              </a:rPr>
              <a:t>Berufsfachschule, häufig </a:t>
            </a:r>
            <a:r>
              <a:rPr lang="de-DE" altLang="de-DE" sz="2000" b="1" dirty="0" smtClean="0">
                <a:solidFill>
                  <a:srgbClr val="C00000"/>
                </a:solidFill>
                <a:cs typeface="Times New Roman" pitchFamily="18" charset="0"/>
              </a:rPr>
              <a:t>doppeltqualifizierend</a:t>
            </a:r>
            <a:r>
              <a:rPr lang="de-DE" altLang="de-DE" sz="2000" b="1" dirty="0">
                <a:solidFill>
                  <a:srgbClr val="C00000"/>
                </a:solidFill>
                <a:cs typeface="Times New Roman" pitchFamily="18" charset="0"/>
              </a:rPr>
              <a:t>!)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908050" y="2765425"/>
            <a:ext cx="703263" cy="447675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443163" y="2489200"/>
            <a:ext cx="4967287" cy="1384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400" b="1" dirty="0" smtClean="0">
                <a:solidFill>
                  <a:schemeClr val="tx1"/>
                </a:solidFill>
              </a:rPr>
              <a:t>2- oder 3jährige </a:t>
            </a:r>
            <a:r>
              <a:rPr lang="de-DE" sz="2400" b="1" dirty="0">
                <a:solidFill>
                  <a:schemeClr val="tx1"/>
                </a:solidFill>
              </a:rPr>
              <a:t>Berufsfachschule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solidFill>
                  <a:schemeClr val="tx1"/>
                </a:solidFill>
              </a:rPr>
              <a:t>Berufsausbildung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solidFill>
                  <a:schemeClr val="tx1"/>
                </a:solidFill>
              </a:rPr>
              <a:t>MSA möglich*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        Voraussetzung: BBR/*</a:t>
            </a:r>
            <a:r>
              <a:rPr lang="de-DE" sz="2000" b="1" dirty="0" err="1">
                <a:solidFill>
                  <a:schemeClr val="tx1"/>
                </a:solidFill>
              </a:rPr>
              <a:t>eBBR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9" name="Richtungspfeil 18"/>
          <p:cNvSpPr/>
          <p:nvPr/>
        </p:nvSpPr>
        <p:spPr>
          <a:xfrm>
            <a:off x="893763" y="4221163"/>
            <a:ext cx="704850" cy="446087"/>
          </a:xfrm>
          <a:prstGeom prst="homePlate">
            <a:avLst>
              <a:gd name="adj" fmla="val 283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443163" y="4076700"/>
            <a:ext cx="4967287" cy="1385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tx1"/>
                </a:solidFill>
              </a:rPr>
              <a:t>3 jährige Berufsfachschule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solidFill>
                  <a:schemeClr val="tx1"/>
                </a:solidFill>
              </a:rPr>
              <a:t>Berufsausbildung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solidFill>
                  <a:schemeClr val="tx1"/>
                </a:solidFill>
              </a:rPr>
              <a:t>Fachhochschulreife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        Voraussetzung: MSA</a:t>
            </a:r>
          </a:p>
        </p:txBody>
      </p:sp>
      <p:sp>
        <p:nvSpPr>
          <p:cNvPr id="8209" name="Textfeld 22"/>
          <p:cNvSpPr txBox="1">
            <a:spLocks noChangeArrowheads="1"/>
          </p:cNvSpPr>
          <p:nvPr/>
        </p:nvSpPr>
        <p:spPr bwMode="auto">
          <a:xfrm>
            <a:off x="1259632" y="5589240"/>
            <a:ext cx="6574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dirty="0"/>
              <a:t>Info unter: </a:t>
            </a:r>
            <a:r>
              <a:rPr lang="de-DE" altLang="de-DE" dirty="0">
                <a:hlinkClick r:id="rId3"/>
              </a:rPr>
              <a:t>www.oberstufenzentrum.de/berufliche-ausbildung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539750" y="579438"/>
            <a:ext cx="7920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Das Angebot der OSZ (4)</a:t>
            </a:r>
          </a:p>
        </p:txBody>
      </p:sp>
      <p:sp>
        <p:nvSpPr>
          <p:cNvPr id="9228" name="Rechteck 11"/>
          <p:cNvSpPr>
            <a:spLocks noChangeArrowheads="1"/>
          </p:cNvSpPr>
          <p:nvPr/>
        </p:nvSpPr>
        <p:spPr bwMode="auto">
          <a:xfrm>
            <a:off x="611188" y="1255713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800" b="1" dirty="0">
                <a:solidFill>
                  <a:srgbClr val="C00000"/>
                </a:solidFill>
                <a:cs typeface="Times New Roman" pitchFamily="18" charset="0"/>
              </a:rPr>
              <a:t>Studienbefähigende Schulabschlüsse</a:t>
            </a:r>
          </a:p>
        </p:txBody>
      </p:sp>
      <p:sp>
        <p:nvSpPr>
          <p:cNvPr id="9229" name="Textfeld 5"/>
          <p:cNvSpPr txBox="1">
            <a:spLocks noChangeArrowheads="1"/>
          </p:cNvSpPr>
          <p:nvPr/>
        </p:nvSpPr>
        <p:spPr bwMode="auto">
          <a:xfrm>
            <a:off x="755576" y="1844824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b="1" dirty="0"/>
              <a:t>Fachhochschulreife</a:t>
            </a:r>
          </a:p>
        </p:txBody>
      </p:sp>
      <p:sp>
        <p:nvSpPr>
          <p:cNvPr id="9230" name="Textfeld 25"/>
          <p:cNvSpPr txBox="1">
            <a:spLocks noChangeArrowheads="1"/>
          </p:cNvSpPr>
          <p:nvPr/>
        </p:nvSpPr>
        <p:spPr bwMode="auto">
          <a:xfrm>
            <a:off x="5652120" y="1700808"/>
            <a:ext cx="2569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b="1" dirty="0"/>
              <a:t>Abitur</a:t>
            </a:r>
          </a:p>
          <a:p>
            <a:r>
              <a:rPr lang="de-DE" altLang="de-DE" b="1" dirty="0" smtClean="0"/>
              <a:t>(Allg</a:t>
            </a:r>
            <a:r>
              <a:rPr lang="de-DE" altLang="de-DE" b="1" dirty="0"/>
              <a:t>. Hochschulreife)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2348880"/>
            <a:ext cx="367188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b="1" u="sng" dirty="0">
                <a:solidFill>
                  <a:schemeClr val="tx1"/>
                </a:solidFill>
              </a:rPr>
              <a:t>1 jährige FOS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Voraussetzung: abgeschlossene Berufsausbildung + MSA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27584" y="3501008"/>
            <a:ext cx="365601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b="1" u="sng" dirty="0">
                <a:solidFill>
                  <a:schemeClr val="tx1"/>
                </a:solidFill>
              </a:rPr>
              <a:t>2 jährige FOS</a:t>
            </a:r>
            <a:r>
              <a:rPr lang="de-DE" sz="2000" b="1" dirty="0">
                <a:solidFill>
                  <a:schemeClr val="tx1"/>
                </a:solidFill>
              </a:rPr>
              <a:t> (Praktikantenmodell)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Voraussetzung: </a:t>
            </a:r>
            <a:r>
              <a:rPr lang="de-DE" sz="2000" b="1" dirty="0" smtClean="0">
                <a:solidFill>
                  <a:schemeClr val="tx1"/>
                </a:solidFill>
              </a:rPr>
              <a:t>MSA + Noten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27585" y="4725144"/>
            <a:ext cx="36724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 smtClean="0">
                <a:solidFill>
                  <a:schemeClr val="tx1"/>
                </a:solidFill>
              </a:rPr>
              <a:t>Mehrjährige </a:t>
            </a:r>
            <a:r>
              <a:rPr lang="de-DE" sz="2000" b="1" dirty="0">
                <a:solidFill>
                  <a:schemeClr val="tx1"/>
                </a:solidFill>
              </a:rPr>
              <a:t>BFS (3 Jahre)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Voraussetzung: MSA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508104" y="2420888"/>
            <a:ext cx="345638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u="sng" dirty="0">
                <a:solidFill>
                  <a:schemeClr val="tx1"/>
                </a:solidFill>
              </a:rPr>
              <a:t>Berufliches Gymnasium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b="1" dirty="0" smtClean="0">
                <a:solidFill>
                  <a:schemeClr val="tx1"/>
                </a:solidFill>
              </a:rPr>
              <a:t>(</a:t>
            </a:r>
            <a:r>
              <a:rPr lang="de-DE" sz="2000" b="1" dirty="0">
                <a:solidFill>
                  <a:schemeClr val="tx1"/>
                </a:solidFill>
              </a:rPr>
              <a:t>3 Jahre)</a:t>
            </a: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Voraussetzung: MSA 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b="1" dirty="0" smtClean="0">
                <a:solidFill>
                  <a:schemeClr val="tx1"/>
                </a:solidFill>
              </a:rPr>
              <a:t>+ Gymnasialberechtigung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9235" name="Textfeld 7"/>
          <p:cNvSpPr txBox="1">
            <a:spLocks noChangeArrowheads="1"/>
          </p:cNvSpPr>
          <p:nvPr/>
        </p:nvSpPr>
        <p:spPr bwMode="auto">
          <a:xfrm>
            <a:off x="899592" y="5589240"/>
            <a:ext cx="689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dirty="0">
                <a:hlinkClick r:id="rId3"/>
              </a:rPr>
              <a:t>www.oberstufenzentrum.de/studienbefaehigende-bildungsgaenge</a:t>
            </a:r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08104" y="4149080"/>
            <a:ext cx="3470597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900" b="1" u="sng" dirty="0">
                <a:solidFill>
                  <a:schemeClr val="tx1"/>
                </a:solidFill>
              </a:rPr>
              <a:t>BOS</a:t>
            </a:r>
            <a:r>
              <a:rPr lang="de-DE" sz="1900" b="1" dirty="0">
                <a:solidFill>
                  <a:schemeClr val="tx1"/>
                </a:solidFill>
              </a:rPr>
              <a:t> (1 Jahr*/ 2 Jahre)</a:t>
            </a:r>
          </a:p>
          <a:p>
            <a:pPr>
              <a:defRPr/>
            </a:pPr>
            <a:r>
              <a:rPr lang="de-DE" sz="1900" b="1" dirty="0">
                <a:solidFill>
                  <a:schemeClr val="tx1"/>
                </a:solidFill>
              </a:rPr>
              <a:t>Voraussetzung: abgeschlossene Berufsausbildung + Fachhochschulreife* 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572000" y="2924944"/>
            <a:ext cx="792088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4572000" y="4797153"/>
            <a:ext cx="864096" cy="2880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32450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68849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971550" y="6021388"/>
            <a:ext cx="7912100" cy="3175"/>
          </a:xfrm>
          <a:prstGeom prst="line">
            <a:avLst/>
          </a:prstGeom>
          <a:ln w="571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39750" y="579438"/>
            <a:ext cx="7920038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Übergang an ein OSZ</a:t>
            </a:r>
          </a:p>
        </p:txBody>
      </p:sp>
      <p:sp>
        <p:nvSpPr>
          <p:cNvPr id="11276" name="Rechteck 22"/>
          <p:cNvSpPr>
            <a:spLocks noChangeArrowheads="1"/>
          </p:cNvSpPr>
          <p:nvPr/>
        </p:nvSpPr>
        <p:spPr bwMode="auto">
          <a:xfrm>
            <a:off x="539750" y="1617663"/>
            <a:ext cx="81359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4000" b="1" dirty="0">
                <a:solidFill>
                  <a:srgbClr val="C00000"/>
                </a:solidFill>
                <a:cs typeface="Times New Roman" pitchFamily="18" charset="0"/>
              </a:rPr>
              <a:t>EALS – </a:t>
            </a:r>
          </a:p>
          <a:p>
            <a:r>
              <a:rPr lang="de-DE" altLang="de-DE" sz="4000" b="1" dirty="0">
                <a:solidFill>
                  <a:srgbClr val="C00000"/>
                </a:solidFill>
                <a:cs typeface="Times New Roman" pitchFamily="18" charset="0"/>
              </a:rPr>
              <a:t>Elektronisches Anmelde- und Leitsystem</a:t>
            </a:r>
          </a:p>
          <a:p>
            <a:endParaRPr lang="de-DE" altLang="de-DE" sz="4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de-DE" altLang="de-DE" sz="5000" b="1" dirty="0" smtClean="0">
                <a:cs typeface="Times New Roman" pitchFamily="18" charset="0"/>
              </a:rPr>
              <a:t>https</a:t>
            </a:r>
            <a:r>
              <a:rPr lang="de-DE" altLang="de-DE" sz="5000" b="1" smtClean="0">
                <a:cs typeface="Times New Roman" pitchFamily="18" charset="0"/>
              </a:rPr>
              <a:t>://www.eals-berlin.de</a:t>
            </a:r>
            <a:endParaRPr lang="de-DE" altLang="de-DE" sz="50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Bildschirmpräsentation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Folie 3</vt:lpstr>
      <vt:lpstr>Folie 4</vt:lpstr>
      <vt:lpstr>Folie 5</vt:lpstr>
      <vt:lpstr>Das Angebot der OSZ (2) 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Verwaltung</dc:creator>
  <cp:lastModifiedBy>Steffi</cp:lastModifiedBy>
  <cp:revision>89</cp:revision>
  <cp:lastPrinted>2015-01-13T06:17:17Z</cp:lastPrinted>
  <dcterms:created xsi:type="dcterms:W3CDTF">2013-04-08T13:38:08Z</dcterms:created>
  <dcterms:modified xsi:type="dcterms:W3CDTF">2018-01-29T09:41:29Z</dcterms:modified>
</cp:coreProperties>
</file>